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27360563" cy="345598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ddMnHHVaNRGWZOz7DqqeKb499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BD5F"/>
    <a:srgbClr val="FFC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9" d="100"/>
          <a:sy n="19" d="100"/>
        </p:scale>
        <p:origin x="309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0440513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1688" y="685800"/>
            <a:ext cx="27146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5947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1688" y="685800"/>
            <a:ext cx="27146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8429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1688" y="685800"/>
            <a:ext cx="27146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935594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1688" y="685800"/>
            <a:ext cx="27146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3061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052042" y="5655982"/>
            <a:ext cx="23256479" cy="12031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953"/>
              <a:buFont typeface="Calibri"/>
              <a:buNone/>
              <a:defRPr sz="1795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3420071" y="18151938"/>
            <a:ext cx="20520422" cy="8343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7181"/>
              <a:buNone/>
              <a:defRPr sz="7181"/>
            </a:lvl1pPr>
            <a:lvl2pPr lvl="1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None/>
              <a:defRPr sz="5984"/>
            </a:lvl2pPr>
            <a:lvl3pPr lvl="2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None/>
              <a:defRPr sz="5386"/>
            </a:lvl3pPr>
            <a:lvl4pPr lvl="3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4pPr>
            <a:lvl5pPr lvl="4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5pPr>
            <a:lvl6pPr lvl="5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6pPr>
            <a:lvl7pPr lvl="6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7pPr>
            <a:lvl8pPr lvl="7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8pPr>
            <a:lvl9pPr lvl="8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1881039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716321" y="8364686"/>
            <a:ext cx="21927923" cy="23598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885768" y="13534131"/>
            <a:ext cx="29287897" cy="5899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4084480" y="7805513"/>
            <a:ext cx="29287897" cy="17356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1881039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1881039" y="9199967"/>
            <a:ext cx="23598485" cy="21927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1866790" y="8615979"/>
            <a:ext cx="23598485" cy="14375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953"/>
              <a:buFont typeface="Calibri"/>
              <a:buNone/>
              <a:defRPr sz="1795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1866790" y="23127927"/>
            <a:ext cx="23598485" cy="755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7181"/>
              <a:buNone/>
              <a:defRPr sz="7181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5984"/>
              <a:buNone/>
              <a:defRPr sz="5984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5386"/>
              <a:buNone/>
              <a:defRPr sz="5386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1881039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1881039" y="9199967"/>
            <a:ext cx="11628239" cy="21927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3851284" y="9199967"/>
            <a:ext cx="11628239" cy="21927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1884602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1884605" y="8471972"/>
            <a:ext cx="11574799" cy="415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7181"/>
              <a:buNone/>
              <a:defRPr sz="7181" b="1"/>
            </a:lvl1pPr>
            <a:lvl2pPr marL="914400" lvl="1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None/>
              <a:defRPr sz="5984" b="1"/>
            </a:lvl2pPr>
            <a:lvl3pPr marL="1371600" lvl="2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None/>
              <a:defRPr sz="5386" b="1"/>
            </a:lvl3pPr>
            <a:lvl4pPr marL="1828800" lvl="3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4pPr>
            <a:lvl5pPr marL="2286000" lvl="4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5pPr>
            <a:lvl6pPr marL="2743200" lvl="5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6pPr>
            <a:lvl7pPr marL="3200400" lvl="6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7pPr>
            <a:lvl8pPr marL="3657600" lvl="7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8pPr>
            <a:lvl9pPr marL="4114800" lvl="8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1884605" y="12623955"/>
            <a:ext cx="11574799" cy="1856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3851288" y="8471972"/>
            <a:ext cx="11631803" cy="415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7181"/>
              <a:buNone/>
              <a:defRPr sz="7181" b="1"/>
            </a:lvl1pPr>
            <a:lvl2pPr marL="914400" lvl="1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None/>
              <a:defRPr sz="5984" b="1"/>
            </a:lvl2pPr>
            <a:lvl3pPr marL="1371600" lvl="2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None/>
              <a:defRPr sz="5386" b="1"/>
            </a:lvl3pPr>
            <a:lvl4pPr marL="1828800" lvl="3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4pPr>
            <a:lvl5pPr marL="2286000" lvl="4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5pPr>
            <a:lvl6pPr marL="2743200" lvl="5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6pPr>
            <a:lvl7pPr marL="3200400" lvl="6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7pPr>
            <a:lvl8pPr marL="3657600" lvl="7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8pPr>
            <a:lvl9pPr marL="4114800" lvl="8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3851288" y="12623955"/>
            <a:ext cx="11631803" cy="1856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1881039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1884602" y="2303992"/>
            <a:ext cx="8824494" cy="8063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575"/>
              <a:buFont typeface="Calibri"/>
              <a:buNone/>
              <a:defRPr sz="95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1631803" y="4975990"/>
            <a:ext cx="13851285" cy="24559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836612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9575"/>
              <a:buChar char="•"/>
              <a:defRPr sz="9575"/>
            </a:lvl1pPr>
            <a:lvl2pPr marL="914400" lvl="1" indent="-760603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8378"/>
              <a:buChar char="•"/>
              <a:defRPr sz="8378"/>
            </a:lvl2pPr>
            <a:lvl3pPr marL="1371600" lvl="2" indent="-684593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7181"/>
              <a:buChar char="•"/>
              <a:defRPr sz="7181"/>
            </a:lvl3pPr>
            <a:lvl4pPr marL="1828800" lvl="3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4pPr>
            <a:lvl5pPr marL="2286000" lvl="4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5pPr>
            <a:lvl6pPr marL="2743200" lvl="5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6pPr>
            <a:lvl7pPr marL="3200400" lvl="6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7pPr>
            <a:lvl8pPr marL="3657600" lvl="7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8pPr>
            <a:lvl9pPr marL="4114800" lvl="8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1884602" y="10367963"/>
            <a:ext cx="8824494" cy="19207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1pPr>
            <a:lvl2pPr marL="914400" lvl="1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189"/>
              <a:buNone/>
              <a:defRPr sz="4189"/>
            </a:lvl2pPr>
            <a:lvl3pPr marL="1371600" lvl="2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3591"/>
              <a:buNone/>
              <a:defRPr sz="3591"/>
            </a:lvl3pPr>
            <a:lvl4pPr marL="1828800" lvl="3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4pPr>
            <a:lvl5pPr marL="2286000" lvl="4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5pPr>
            <a:lvl6pPr marL="2743200" lvl="5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6pPr>
            <a:lvl7pPr marL="3200400" lvl="6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7pPr>
            <a:lvl8pPr marL="3657600" lvl="7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8pPr>
            <a:lvl9pPr marL="4114800" lvl="8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884602" y="2303992"/>
            <a:ext cx="8824494" cy="8063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575"/>
              <a:buFont typeface="Calibri"/>
              <a:buNone/>
              <a:defRPr sz="95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1631803" y="4975990"/>
            <a:ext cx="13851285" cy="24559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9575"/>
              <a:buFont typeface="Arial"/>
              <a:buNone/>
              <a:defRPr sz="9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8378"/>
              <a:buFont typeface="Arial"/>
              <a:buNone/>
              <a:defRPr sz="8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7181"/>
              <a:buFont typeface="Arial"/>
              <a:buNone/>
              <a:defRPr sz="71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884602" y="10367963"/>
            <a:ext cx="8824494" cy="19207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1pPr>
            <a:lvl2pPr marL="914400" lvl="1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189"/>
              <a:buNone/>
              <a:defRPr sz="4189"/>
            </a:lvl2pPr>
            <a:lvl3pPr marL="1371600" lvl="2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3591"/>
              <a:buNone/>
              <a:defRPr sz="3591"/>
            </a:lvl3pPr>
            <a:lvl4pPr marL="1828800" lvl="3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4pPr>
            <a:lvl5pPr marL="2286000" lvl="4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5pPr>
            <a:lvl6pPr marL="2743200" lvl="5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6pPr>
            <a:lvl7pPr marL="3200400" lvl="6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7pPr>
            <a:lvl8pPr marL="3657600" lvl="7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8pPr>
            <a:lvl9pPr marL="4114800" lvl="8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881039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166"/>
              <a:buFont typeface="Calibri"/>
              <a:buNone/>
              <a:defRPr sz="131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881039" y="9199967"/>
            <a:ext cx="23598485" cy="21927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760603" algn="l" rtl="0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8378"/>
              <a:buFont typeface="Arial"/>
              <a:buChar char="•"/>
              <a:defRPr sz="8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684593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7181"/>
              <a:buFont typeface="Arial"/>
              <a:buChar char="•"/>
              <a:defRPr sz="71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08584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Char char="•"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570611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570610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570610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70610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70610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70610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209753"/>
            <a:ext cx="27360600" cy="1327390"/>
          </a:xfrm>
          <a:prstGeom prst="rect">
            <a:avLst/>
          </a:prstGeom>
          <a:solidFill>
            <a:srgbClr val="660033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-359568" y="3179619"/>
            <a:ext cx="2807970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80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NOMBRE DEL PROYECTO</a:t>
            </a:r>
            <a:endParaRPr sz="80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74074" y="6778575"/>
            <a:ext cx="2799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i="0" u="none" strike="noStrike" cap="none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Grupo:</a:t>
            </a:r>
            <a:endParaRPr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5639976" y="6778575"/>
            <a:ext cx="25209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Tema: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15517742" y="6930975"/>
            <a:ext cx="50325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Eje Temático: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619738" y="9547746"/>
            <a:ext cx="37464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Propósito:</a:t>
            </a:r>
            <a:endParaRPr dirty="0"/>
          </a:p>
        </p:txBody>
      </p:sp>
      <p:sp>
        <p:nvSpPr>
          <p:cNvPr id="90" name="Google Shape;90;p1"/>
          <p:cNvSpPr/>
          <p:nvPr/>
        </p:nvSpPr>
        <p:spPr>
          <a:xfrm>
            <a:off x="574016" y="13953867"/>
            <a:ext cx="52011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Impacto Social: </a:t>
            </a:r>
            <a:endParaRPr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2853300" y="6841024"/>
            <a:ext cx="2375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00000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8015504" y="6405517"/>
            <a:ext cx="7502100" cy="280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</a:t>
            </a:r>
            <a:r>
              <a:rPr lang="es-ES" sz="4400" dirty="0" err="1">
                <a:solidFill>
                  <a:schemeClr val="tx1"/>
                </a:solidFill>
                <a:latin typeface="Montserrat SemiBold" panose="00000700000000000000" pitchFamily="50" charset="0"/>
              </a:rPr>
              <a:t>Ej</a:t>
            </a:r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: Equidad de género, prevención de adicciones, emprendimiento, etc.)</a:t>
            </a:r>
            <a:endParaRPr lang="es-MX" sz="4400" dirty="0">
              <a:solidFill>
                <a:schemeClr val="tx1"/>
              </a:solidFill>
              <a:latin typeface="Montserrat SemiBold" panose="00000700000000000000" pitchFamily="50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0671631" y="6940027"/>
            <a:ext cx="60684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(Escuela/Sociedad/Empresa)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090873" y="18806041"/>
            <a:ext cx="25178813" cy="13812064"/>
          </a:xfrm>
          <a:prstGeom prst="roundRect">
            <a:avLst>
              <a:gd name="adj" fmla="val 16667"/>
            </a:avLst>
          </a:prstGeom>
          <a:noFill/>
          <a:ln w="165100" cap="flat" cmpd="sng">
            <a:solidFill>
              <a:srgbClr val="660033">
                <a:alpha val="97647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8849" y="252951"/>
            <a:ext cx="17505533" cy="21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9119680" y="17787483"/>
            <a:ext cx="91212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Evidencias del proceso </a:t>
            </a:r>
            <a:endParaRPr dirty="0"/>
          </a:p>
        </p:txBody>
      </p:sp>
      <p:sp>
        <p:nvSpPr>
          <p:cNvPr id="17" name="Google Shape;90;p1">
            <a:extLst>
              <a:ext uri="{FF2B5EF4-FFF2-40B4-BE49-F238E27FC236}">
                <a16:creationId xmlns:a16="http://schemas.microsoft.com/office/drawing/2014/main" id="{33005CAC-90DC-474E-8813-723BE20B261F}"/>
              </a:ext>
            </a:extLst>
          </p:cNvPr>
          <p:cNvSpPr/>
          <p:nvPr/>
        </p:nvSpPr>
        <p:spPr>
          <a:xfrm>
            <a:off x="1090873" y="33072903"/>
            <a:ext cx="2512744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s-MX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¿Se ocupó otra metodología, cuál?  Ejemplo: </a:t>
            </a:r>
            <a:r>
              <a:rPr lang="en-U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Flipped Classroom, Design Thinking, ABP, ABJ, Gamification, Social Labs, Maker Space, </a:t>
            </a:r>
            <a:r>
              <a:rPr lang="es-E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Aprendizaje Basado en el Pensamiento, entre otras.</a:t>
            </a:r>
            <a:endParaRPr sz="105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047BCB-4596-46C9-9704-F9EEAFC2455E}"/>
              </a:ext>
            </a:extLst>
          </p:cNvPr>
          <p:cNvSpPr txBox="1"/>
          <p:nvPr/>
        </p:nvSpPr>
        <p:spPr>
          <a:xfrm>
            <a:off x="4921958" y="9469999"/>
            <a:ext cx="211912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6000" dirty="0">
                <a:latin typeface="Montserrat SemiBold" panose="00000700000000000000" pitchFamily="50" charset="0"/>
              </a:rPr>
              <a:t>Justificar por qué se decidió llevar a cabo este proyecto, ¿cuál fue la problemática que se detectó y a la cual se quiere dar solución?.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575FDE-168D-420E-BB22-CA317E891DA9}"/>
              </a:ext>
            </a:extLst>
          </p:cNvPr>
          <p:cNvSpPr txBox="1"/>
          <p:nvPr/>
        </p:nvSpPr>
        <p:spPr>
          <a:xfrm>
            <a:off x="4914845" y="13793727"/>
            <a:ext cx="220537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6000" dirty="0">
                <a:latin typeface="Montserrat SemiBold" panose="00000700000000000000" pitchFamily="50" charset="0"/>
              </a:rPr>
              <a:t>Mencionar dónde y de qué manera se piensa aplicar el proyecto o las conclusiones del mismo y los resultados esperados.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2EA4534-30C2-40BD-A125-ADA5185C140E}"/>
              </a:ext>
            </a:extLst>
          </p:cNvPr>
          <p:cNvSpPr txBox="1"/>
          <p:nvPr/>
        </p:nvSpPr>
        <p:spPr>
          <a:xfrm>
            <a:off x="1744535" y="24185007"/>
            <a:ext cx="238201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Colocar hasta 6 fotografías del desarrollo del proyecto </a:t>
            </a:r>
          </a:p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(inicio, desarrollo y final) no bajadas de internet.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20" name="Google Shape;84;p1"/>
          <p:cNvSpPr/>
          <p:nvPr/>
        </p:nvSpPr>
        <p:spPr>
          <a:xfrm>
            <a:off x="-37" y="4756413"/>
            <a:ext cx="27360600" cy="141563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s-MX" sz="60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NIVEL 1</a:t>
            </a:r>
            <a:r>
              <a:rPr lang="es-MX" sz="48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(1er y 2° Semestre)</a:t>
            </a:r>
          </a:p>
        </p:txBody>
      </p:sp>
      <p:pic>
        <p:nvPicPr>
          <p:cNvPr id="2" name="Picture 2" descr="Misión, Visión y Política de Calidad | CECyT 14 IPN | IPN Oficial">
            <a:extLst>
              <a:ext uri="{FF2B5EF4-FFF2-40B4-BE49-F238E27FC236}">
                <a16:creationId xmlns:a16="http://schemas.microsoft.com/office/drawing/2014/main" id="{C8CB4AD0-DDF3-9CD8-CB0F-BC7588E66B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6701" y="406438"/>
            <a:ext cx="2846379" cy="4399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209753"/>
            <a:ext cx="27360600" cy="1327390"/>
          </a:xfrm>
          <a:prstGeom prst="rect">
            <a:avLst/>
          </a:prstGeom>
          <a:solidFill>
            <a:srgbClr val="660033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-359568" y="3179619"/>
            <a:ext cx="2807970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80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NOMBRE DEL PROYECTO</a:t>
            </a:r>
            <a:endParaRPr sz="80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74074" y="6778575"/>
            <a:ext cx="2799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i="0" u="none" strike="noStrike" cap="none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Grupo:</a:t>
            </a:r>
            <a:endParaRPr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5639976" y="6778575"/>
            <a:ext cx="25209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Tema: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15517742" y="6930975"/>
            <a:ext cx="50325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Eje Temático: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619738" y="9547746"/>
            <a:ext cx="37464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Propósito:</a:t>
            </a:r>
            <a:endParaRPr dirty="0"/>
          </a:p>
        </p:txBody>
      </p:sp>
      <p:sp>
        <p:nvSpPr>
          <p:cNvPr id="90" name="Google Shape;90;p1"/>
          <p:cNvSpPr/>
          <p:nvPr/>
        </p:nvSpPr>
        <p:spPr>
          <a:xfrm>
            <a:off x="574016" y="13953867"/>
            <a:ext cx="52011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Impacto Social: </a:t>
            </a:r>
            <a:endParaRPr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2853300" y="6841024"/>
            <a:ext cx="2375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00000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8015504" y="6405517"/>
            <a:ext cx="7502100" cy="280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</a:t>
            </a:r>
            <a:r>
              <a:rPr lang="es-ES" sz="4400" dirty="0" err="1">
                <a:solidFill>
                  <a:schemeClr val="tx1"/>
                </a:solidFill>
                <a:latin typeface="Montserrat SemiBold" panose="00000700000000000000" pitchFamily="50" charset="0"/>
              </a:rPr>
              <a:t>Ej</a:t>
            </a:r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: Equidad de género, prevención de adicciones, emprendimiento, etc.)</a:t>
            </a:r>
            <a:endParaRPr lang="es-MX" sz="4400" dirty="0">
              <a:solidFill>
                <a:schemeClr val="tx1"/>
              </a:solidFill>
              <a:latin typeface="Montserrat SemiBold" panose="00000700000000000000" pitchFamily="50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0671631" y="6940027"/>
            <a:ext cx="60684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(Escuela/Sociedad/Empresa)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090873" y="18806041"/>
            <a:ext cx="25178813" cy="13812064"/>
          </a:xfrm>
          <a:prstGeom prst="roundRect">
            <a:avLst>
              <a:gd name="adj" fmla="val 16667"/>
            </a:avLst>
          </a:prstGeom>
          <a:noFill/>
          <a:ln w="165100" cap="flat" cmpd="sng">
            <a:solidFill>
              <a:srgbClr val="660033">
                <a:alpha val="97647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8849" y="252951"/>
            <a:ext cx="17505533" cy="21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9119680" y="17787483"/>
            <a:ext cx="91212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Evidencias del proceso </a:t>
            </a:r>
            <a:endParaRPr dirty="0"/>
          </a:p>
        </p:txBody>
      </p:sp>
      <p:sp>
        <p:nvSpPr>
          <p:cNvPr id="17" name="Google Shape;90;p1">
            <a:extLst>
              <a:ext uri="{FF2B5EF4-FFF2-40B4-BE49-F238E27FC236}">
                <a16:creationId xmlns:a16="http://schemas.microsoft.com/office/drawing/2014/main" id="{33005CAC-90DC-474E-8813-723BE20B261F}"/>
              </a:ext>
            </a:extLst>
          </p:cNvPr>
          <p:cNvSpPr/>
          <p:nvPr/>
        </p:nvSpPr>
        <p:spPr>
          <a:xfrm>
            <a:off x="1090873" y="33072903"/>
            <a:ext cx="2512744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s-MX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¿Se ocupó otra metodología, cuál?  Ejemplo: </a:t>
            </a:r>
            <a:r>
              <a:rPr lang="en-U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Flipped Classroom, Design Thinking, ABP, ABJ, Gamification, Social Labs, Maker Space, </a:t>
            </a:r>
            <a:r>
              <a:rPr lang="es-E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Aprendizaje Basado en el Pensamiento, entre otras.</a:t>
            </a:r>
            <a:endParaRPr sz="105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047BCB-4596-46C9-9704-F9EEAFC2455E}"/>
              </a:ext>
            </a:extLst>
          </p:cNvPr>
          <p:cNvSpPr txBox="1"/>
          <p:nvPr/>
        </p:nvSpPr>
        <p:spPr>
          <a:xfrm>
            <a:off x="4921958" y="9469999"/>
            <a:ext cx="211912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6000" dirty="0">
                <a:latin typeface="Montserrat SemiBold" panose="00000700000000000000" pitchFamily="50" charset="0"/>
              </a:rPr>
              <a:t>Justificar por qué se decidió llevar a cabo este proyecto, ¿cuál fue la problemática que se detectó y a la cual se quiere dar solución?.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575FDE-168D-420E-BB22-CA317E891DA9}"/>
              </a:ext>
            </a:extLst>
          </p:cNvPr>
          <p:cNvSpPr txBox="1"/>
          <p:nvPr/>
        </p:nvSpPr>
        <p:spPr>
          <a:xfrm>
            <a:off x="4914845" y="13793727"/>
            <a:ext cx="220537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6000" dirty="0">
                <a:latin typeface="Montserrat SemiBold" panose="00000700000000000000" pitchFamily="50" charset="0"/>
              </a:rPr>
              <a:t>Mencionar dónde y de qué manera se piensa aplicar el proyecto o las conclusiones del mismo y los resultados esperados.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2EA4534-30C2-40BD-A125-ADA5185C140E}"/>
              </a:ext>
            </a:extLst>
          </p:cNvPr>
          <p:cNvSpPr txBox="1"/>
          <p:nvPr/>
        </p:nvSpPr>
        <p:spPr>
          <a:xfrm>
            <a:off x="1744535" y="24185007"/>
            <a:ext cx="238201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Colocar hasta 6 fotografías del desarrollo del proyecto </a:t>
            </a:r>
          </a:p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(inicio, desarrollo y final) no bajadas de internet.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20" name="Google Shape;84;p1"/>
          <p:cNvSpPr/>
          <p:nvPr/>
        </p:nvSpPr>
        <p:spPr>
          <a:xfrm>
            <a:off x="-37" y="4756413"/>
            <a:ext cx="27360600" cy="141563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s-MX" sz="60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NIVEL 2</a:t>
            </a:r>
            <a:r>
              <a:rPr lang="es-MX" sz="48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(3er y 4° Semestre)</a:t>
            </a:r>
          </a:p>
        </p:txBody>
      </p:sp>
      <p:pic>
        <p:nvPicPr>
          <p:cNvPr id="3" name="Picture 2" descr="Misión, Visión y Política de Calidad | CECyT 14 IPN | IPN Oficial">
            <a:extLst>
              <a:ext uri="{FF2B5EF4-FFF2-40B4-BE49-F238E27FC236}">
                <a16:creationId xmlns:a16="http://schemas.microsoft.com/office/drawing/2014/main" id="{AF407027-DA79-3934-58B6-02AA5E958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6701" y="406438"/>
            <a:ext cx="2846379" cy="4399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6537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209753"/>
            <a:ext cx="27360600" cy="1327390"/>
          </a:xfrm>
          <a:prstGeom prst="rect">
            <a:avLst/>
          </a:prstGeom>
          <a:solidFill>
            <a:srgbClr val="660033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-359568" y="3179619"/>
            <a:ext cx="2807970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80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NOMBRE DEL PROYECTO</a:t>
            </a:r>
            <a:endParaRPr sz="80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74074" y="6778575"/>
            <a:ext cx="2799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i="0" u="none" strike="noStrike" cap="none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Grupo:</a:t>
            </a:r>
            <a:endParaRPr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5639976" y="6778575"/>
            <a:ext cx="25209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Tema: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15517742" y="6930975"/>
            <a:ext cx="50325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Eje Temático: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619738" y="9547746"/>
            <a:ext cx="37464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Propósito:</a:t>
            </a:r>
            <a:endParaRPr dirty="0"/>
          </a:p>
        </p:txBody>
      </p:sp>
      <p:sp>
        <p:nvSpPr>
          <p:cNvPr id="90" name="Google Shape;90;p1"/>
          <p:cNvSpPr/>
          <p:nvPr/>
        </p:nvSpPr>
        <p:spPr>
          <a:xfrm>
            <a:off x="574016" y="13953867"/>
            <a:ext cx="52011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Impacto Social: </a:t>
            </a:r>
            <a:endParaRPr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2853300" y="6841024"/>
            <a:ext cx="2375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00000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8015504" y="6405517"/>
            <a:ext cx="7502100" cy="280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</a:t>
            </a:r>
            <a:r>
              <a:rPr lang="es-ES" sz="4400" dirty="0" err="1">
                <a:solidFill>
                  <a:schemeClr val="tx1"/>
                </a:solidFill>
                <a:latin typeface="Montserrat SemiBold" panose="00000700000000000000" pitchFamily="50" charset="0"/>
              </a:rPr>
              <a:t>Ej</a:t>
            </a:r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: Equidad de género, prevención de adicciones, emprendimiento, etc.)</a:t>
            </a:r>
            <a:endParaRPr lang="es-MX" sz="4400" dirty="0">
              <a:solidFill>
                <a:schemeClr val="tx1"/>
              </a:solidFill>
              <a:latin typeface="Montserrat SemiBold" panose="00000700000000000000" pitchFamily="50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0671631" y="6940027"/>
            <a:ext cx="60684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(Escuela/Sociedad/Empresa)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090873" y="18806041"/>
            <a:ext cx="25178813" cy="13812064"/>
          </a:xfrm>
          <a:prstGeom prst="roundRect">
            <a:avLst>
              <a:gd name="adj" fmla="val 16667"/>
            </a:avLst>
          </a:prstGeom>
          <a:noFill/>
          <a:ln w="165100" cap="flat" cmpd="sng">
            <a:solidFill>
              <a:srgbClr val="660033">
                <a:alpha val="97647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8849" y="252951"/>
            <a:ext cx="17505533" cy="21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9119680" y="17787483"/>
            <a:ext cx="91212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Evidencias del proceso </a:t>
            </a:r>
            <a:endParaRPr dirty="0"/>
          </a:p>
        </p:txBody>
      </p:sp>
      <p:sp>
        <p:nvSpPr>
          <p:cNvPr id="17" name="Google Shape;90;p1">
            <a:extLst>
              <a:ext uri="{FF2B5EF4-FFF2-40B4-BE49-F238E27FC236}">
                <a16:creationId xmlns:a16="http://schemas.microsoft.com/office/drawing/2014/main" id="{33005CAC-90DC-474E-8813-723BE20B261F}"/>
              </a:ext>
            </a:extLst>
          </p:cNvPr>
          <p:cNvSpPr/>
          <p:nvPr/>
        </p:nvSpPr>
        <p:spPr>
          <a:xfrm>
            <a:off x="1090873" y="33072903"/>
            <a:ext cx="2512744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s-MX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¿Se ocupó otra metodología, cuál?  Ejemplo: </a:t>
            </a:r>
            <a:r>
              <a:rPr lang="en-U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Flipped Classroom, Design Thinking, ABP, ABJ, Gamification, Social Labs, Maker Space, </a:t>
            </a:r>
            <a:r>
              <a:rPr lang="es-E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Aprendizaje Basado en el Pensamiento, entre otras.</a:t>
            </a:r>
            <a:endParaRPr sz="105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047BCB-4596-46C9-9704-F9EEAFC2455E}"/>
              </a:ext>
            </a:extLst>
          </p:cNvPr>
          <p:cNvSpPr txBox="1"/>
          <p:nvPr/>
        </p:nvSpPr>
        <p:spPr>
          <a:xfrm>
            <a:off x="4921958" y="9469999"/>
            <a:ext cx="211912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6000" dirty="0">
                <a:latin typeface="Montserrat SemiBold" panose="00000700000000000000" pitchFamily="50" charset="0"/>
              </a:rPr>
              <a:t>Justificar por qué se decidió llevar a cabo este proyecto, ¿cuál fue la problemática que se detectó y a la cual se quiere dar solución?.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575FDE-168D-420E-BB22-CA317E891DA9}"/>
              </a:ext>
            </a:extLst>
          </p:cNvPr>
          <p:cNvSpPr txBox="1"/>
          <p:nvPr/>
        </p:nvSpPr>
        <p:spPr>
          <a:xfrm>
            <a:off x="4914845" y="13793727"/>
            <a:ext cx="220537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6000" dirty="0">
                <a:latin typeface="Montserrat SemiBold" panose="00000700000000000000" pitchFamily="50" charset="0"/>
              </a:rPr>
              <a:t>Mencionar dónde y de qué manera se piensa aplicar el proyecto o las conclusiones del mismo y los resultados esperados.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2EA4534-30C2-40BD-A125-ADA5185C140E}"/>
              </a:ext>
            </a:extLst>
          </p:cNvPr>
          <p:cNvSpPr txBox="1"/>
          <p:nvPr/>
        </p:nvSpPr>
        <p:spPr>
          <a:xfrm>
            <a:off x="1744535" y="24185007"/>
            <a:ext cx="238201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Colocar hasta 6 fotografías del desarrollo del proyecto </a:t>
            </a:r>
          </a:p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(inicio, desarrollo y final) no bajadas de internet.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20" name="Google Shape;84;p1"/>
          <p:cNvSpPr/>
          <p:nvPr/>
        </p:nvSpPr>
        <p:spPr>
          <a:xfrm>
            <a:off x="-37" y="4756413"/>
            <a:ext cx="27360600" cy="1415636"/>
          </a:xfrm>
          <a:prstGeom prst="rect">
            <a:avLst/>
          </a:prstGeom>
          <a:solidFill>
            <a:srgbClr val="FFC50D"/>
          </a:solidFill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s-MX" sz="60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NIVEL 3</a:t>
            </a:r>
            <a:r>
              <a:rPr lang="es-MX" sz="48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(5° y 6° Semestre)</a:t>
            </a:r>
          </a:p>
        </p:txBody>
      </p:sp>
      <p:pic>
        <p:nvPicPr>
          <p:cNvPr id="3" name="Picture 2" descr="Misión, Visión y Política de Calidad | CECyT 14 IPN | IPN Oficial">
            <a:extLst>
              <a:ext uri="{FF2B5EF4-FFF2-40B4-BE49-F238E27FC236}">
                <a16:creationId xmlns:a16="http://schemas.microsoft.com/office/drawing/2014/main" id="{BB707C75-5E3A-0B72-7177-0CDC11E6D1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6701" y="406438"/>
            <a:ext cx="2846379" cy="4399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5382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209753"/>
            <a:ext cx="27360600" cy="1327390"/>
          </a:xfrm>
          <a:prstGeom prst="rect">
            <a:avLst/>
          </a:prstGeom>
          <a:solidFill>
            <a:srgbClr val="660033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-359568" y="3179619"/>
            <a:ext cx="2807970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80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NOMBRE DEL PROYECTO</a:t>
            </a:r>
            <a:endParaRPr sz="80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74074" y="6778575"/>
            <a:ext cx="2799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i="0" u="none" strike="noStrike" cap="none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Grupo:</a:t>
            </a:r>
            <a:endParaRPr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5639976" y="6778575"/>
            <a:ext cx="25209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Tema: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15517742" y="6930975"/>
            <a:ext cx="50325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Eje Temático: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619738" y="9547746"/>
            <a:ext cx="37464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Propósito:</a:t>
            </a:r>
            <a:endParaRPr dirty="0"/>
          </a:p>
        </p:txBody>
      </p:sp>
      <p:sp>
        <p:nvSpPr>
          <p:cNvPr id="90" name="Google Shape;90;p1"/>
          <p:cNvSpPr/>
          <p:nvPr/>
        </p:nvSpPr>
        <p:spPr>
          <a:xfrm>
            <a:off x="574016" y="13953867"/>
            <a:ext cx="52011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Impacto Social: </a:t>
            </a:r>
            <a:endParaRPr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2853300" y="6841024"/>
            <a:ext cx="2375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00000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8015504" y="6405517"/>
            <a:ext cx="7502100" cy="280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</a:t>
            </a:r>
            <a:r>
              <a:rPr lang="es-ES" sz="4400" dirty="0" err="1">
                <a:solidFill>
                  <a:schemeClr val="tx1"/>
                </a:solidFill>
                <a:latin typeface="Montserrat SemiBold" panose="00000700000000000000" pitchFamily="50" charset="0"/>
              </a:rPr>
              <a:t>Ej</a:t>
            </a:r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: Equidad de género, prevención de adicciones, emprendimiento, etc.)</a:t>
            </a:r>
            <a:endParaRPr lang="es-MX" sz="4400" dirty="0">
              <a:solidFill>
                <a:schemeClr val="tx1"/>
              </a:solidFill>
              <a:latin typeface="Montserrat SemiBold" panose="00000700000000000000" pitchFamily="50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0671631" y="6940027"/>
            <a:ext cx="60684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(Escuela/Sociedad/Empresa)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090873" y="18806041"/>
            <a:ext cx="25178813" cy="13812064"/>
          </a:xfrm>
          <a:prstGeom prst="roundRect">
            <a:avLst>
              <a:gd name="adj" fmla="val 16667"/>
            </a:avLst>
          </a:prstGeom>
          <a:noFill/>
          <a:ln w="165100" cap="flat" cmpd="sng">
            <a:solidFill>
              <a:srgbClr val="660033">
                <a:alpha val="97647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8849" y="252951"/>
            <a:ext cx="17505533" cy="21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9119680" y="17787483"/>
            <a:ext cx="91212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Evidencias del proceso </a:t>
            </a:r>
            <a:endParaRPr dirty="0"/>
          </a:p>
        </p:txBody>
      </p:sp>
      <p:sp>
        <p:nvSpPr>
          <p:cNvPr id="17" name="Google Shape;90;p1">
            <a:extLst>
              <a:ext uri="{FF2B5EF4-FFF2-40B4-BE49-F238E27FC236}">
                <a16:creationId xmlns:a16="http://schemas.microsoft.com/office/drawing/2014/main" id="{33005CAC-90DC-474E-8813-723BE20B261F}"/>
              </a:ext>
            </a:extLst>
          </p:cNvPr>
          <p:cNvSpPr/>
          <p:nvPr/>
        </p:nvSpPr>
        <p:spPr>
          <a:xfrm>
            <a:off x="1090873" y="33072903"/>
            <a:ext cx="2512744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s-MX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¿Se ocupó otra metodología, cuál?  Ejemplo: </a:t>
            </a:r>
            <a:r>
              <a:rPr lang="en-U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Flipped Classroom, Design Thinking, ABP, ABJ, Gamification, Social Labs, Maker Space, </a:t>
            </a:r>
            <a:r>
              <a:rPr lang="es-E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Aprendizaje Basado en el Pensamiento, entre otras.</a:t>
            </a:r>
            <a:endParaRPr sz="105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047BCB-4596-46C9-9704-F9EEAFC2455E}"/>
              </a:ext>
            </a:extLst>
          </p:cNvPr>
          <p:cNvSpPr txBox="1"/>
          <p:nvPr/>
        </p:nvSpPr>
        <p:spPr>
          <a:xfrm>
            <a:off x="4921958" y="9469999"/>
            <a:ext cx="211912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6000" dirty="0">
                <a:latin typeface="Montserrat SemiBold" panose="00000700000000000000" pitchFamily="50" charset="0"/>
              </a:rPr>
              <a:t>Justificar por qué se decidió llevar a cabo este proyecto, ¿cuál fue la problemática que se detectó y a la cual se quiere dar solución?.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575FDE-168D-420E-BB22-CA317E891DA9}"/>
              </a:ext>
            </a:extLst>
          </p:cNvPr>
          <p:cNvSpPr txBox="1"/>
          <p:nvPr/>
        </p:nvSpPr>
        <p:spPr>
          <a:xfrm>
            <a:off x="4914845" y="13793727"/>
            <a:ext cx="220537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6000" dirty="0">
                <a:latin typeface="Montserrat SemiBold" panose="00000700000000000000" pitchFamily="50" charset="0"/>
              </a:rPr>
              <a:t>Mencionar dónde y de qué manera se piensa aplicar el proyecto o las conclusiones del mismo y los resultados esperados.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2EA4534-30C2-40BD-A125-ADA5185C140E}"/>
              </a:ext>
            </a:extLst>
          </p:cNvPr>
          <p:cNvSpPr txBox="1"/>
          <p:nvPr/>
        </p:nvSpPr>
        <p:spPr>
          <a:xfrm>
            <a:off x="1744535" y="24185007"/>
            <a:ext cx="238201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Colocar hasta 6 fotografías del desarrollo del proyecto </a:t>
            </a:r>
          </a:p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(inicio, desarrollo y final) no bajadas de internet.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20" name="Google Shape;84;p1"/>
          <p:cNvSpPr/>
          <p:nvPr/>
        </p:nvSpPr>
        <p:spPr>
          <a:xfrm>
            <a:off x="-37" y="4756413"/>
            <a:ext cx="27360600" cy="1415636"/>
          </a:xfrm>
          <a:prstGeom prst="rect">
            <a:avLst/>
          </a:prstGeom>
          <a:solidFill>
            <a:srgbClr val="85BD5F"/>
          </a:solidFill>
          <a:ln w="1270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s-MX" sz="60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NIVEL 4</a:t>
            </a:r>
            <a:r>
              <a:rPr lang="es-MX" sz="48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(Prototipo, </a:t>
            </a:r>
            <a:r>
              <a:rPr lang="es-MX" sz="4800" b="1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Tésis</a:t>
            </a:r>
            <a:r>
              <a:rPr lang="es-MX" sz="48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Micro empresas, Proyecto de titulación)</a:t>
            </a:r>
          </a:p>
        </p:txBody>
      </p:sp>
      <p:pic>
        <p:nvPicPr>
          <p:cNvPr id="2" name="Picture 2" descr="Misión, Visión y Política de Calidad | CECyT 14 IPN | IPN Oficial">
            <a:extLst>
              <a:ext uri="{FF2B5EF4-FFF2-40B4-BE49-F238E27FC236}">
                <a16:creationId xmlns:a16="http://schemas.microsoft.com/office/drawing/2014/main" id="{1DC82046-C091-EECD-D2FB-20081F01D5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6701" y="406438"/>
            <a:ext cx="2846379" cy="4399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54386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630</Words>
  <Application>Microsoft Office PowerPoint</Application>
  <PresentationFormat>Personalizado</PresentationFormat>
  <Paragraphs>64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Montserrat SemiBold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Isaac Nahum Lopez Leguizamo</cp:lastModifiedBy>
  <cp:revision>8</cp:revision>
  <dcterms:created xsi:type="dcterms:W3CDTF">2019-04-09T15:14:21Z</dcterms:created>
  <dcterms:modified xsi:type="dcterms:W3CDTF">2026-01-24T02:20:49Z</dcterms:modified>
</cp:coreProperties>
</file>